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handoutMasterIdLst>
    <p:handoutMasterId r:id="rId66"/>
  </p:handoutMasterIdLst>
  <p:sldIdLst>
    <p:sldId id="256" r:id="rId5"/>
    <p:sldId id="259" r:id="rId6"/>
    <p:sldId id="260" r:id="rId7"/>
    <p:sldId id="312" r:id="rId8"/>
    <p:sldId id="313" r:id="rId9"/>
    <p:sldId id="314" r:id="rId10"/>
    <p:sldId id="315" r:id="rId11"/>
    <p:sldId id="261" r:id="rId12"/>
    <p:sldId id="262" r:id="rId13"/>
    <p:sldId id="263" r:id="rId14"/>
    <p:sldId id="264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300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01" r:id="rId33"/>
    <p:sldId id="316" r:id="rId34"/>
    <p:sldId id="317" r:id="rId35"/>
    <p:sldId id="318" r:id="rId36"/>
    <p:sldId id="319" r:id="rId37"/>
    <p:sldId id="279" r:id="rId38"/>
    <p:sldId id="299" r:id="rId39"/>
    <p:sldId id="278" r:id="rId40"/>
    <p:sldId id="282" r:id="rId41"/>
    <p:sldId id="289" r:id="rId42"/>
    <p:sldId id="283" r:id="rId43"/>
    <p:sldId id="284" r:id="rId44"/>
    <p:sldId id="285" r:id="rId45"/>
    <p:sldId id="286" r:id="rId46"/>
    <p:sldId id="287" r:id="rId47"/>
    <p:sldId id="288" r:id="rId48"/>
    <p:sldId id="280" r:id="rId49"/>
    <p:sldId id="302" r:id="rId50"/>
    <p:sldId id="290" r:id="rId51"/>
    <p:sldId id="296" r:id="rId52"/>
    <p:sldId id="291" r:id="rId53"/>
    <p:sldId id="292" r:id="rId54"/>
    <p:sldId id="293" r:id="rId55"/>
    <p:sldId id="297" r:id="rId56"/>
    <p:sldId id="298" r:id="rId57"/>
    <p:sldId id="281" r:id="rId58"/>
    <p:sldId id="294" r:id="rId59"/>
    <p:sldId id="295" r:id="rId60"/>
    <p:sldId id="322" r:id="rId61"/>
    <p:sldId id="323" r:id="rId62"/>
    <p:sldId id="324" r:id="rId63"/>
    <p:sldId id="25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660"/>
  </p:normalViewPr>
  <p:slideViewPr>
    <p:cSldViewPr snapToGrid="0">
      <p:cViewPr>
        <p:scale>
          <a:sx n="100" d="100"/>
          <a:sy n="100" d="100"/>
        </p:scale>
        <p:origin x="72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16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4:34.083" idx="4">
    <p:pos x="10" y="10"/>
    <p:text>Automation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17:28.209" idx="6">
    <p:pos x="1800" y="144"/>
    <p:text>Cite work with Tak and Anthony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5:01.614" idx="5">
    <p:pos x="10" y="10"/>
    <p:text>Citation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17/06/2019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645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6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1412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In</a:t>
            </a:r>
            <a:r>
              <a:rPr lang="en-GB" b="1" baseline="0" dirty="0" smtClean="0"/>
              <a:t> science and engineering </a:t>
            </a:r>
            <a:r>
              <a:rPr lang="en-GB" baseline="0" dirty="0" smtClean="0"/>
              <a:t>one way to </a:t>
            </a:r>
            <a:r>
              <a:rPr lang="en-GB" b="1" baseline="0" dirty="0" smtClean="0"/>
              <a:t>gather</a:t>
            </a:r>
            <a:r>
              <a:rPr lang="en-GB" baseline="0" dirty="0" smtClean="0"/>
              <a:t> </a:t>
            </a:r>
            <a:r>
              <a:rPr lang="en-GB" b="1" baseline="0" dirty="0" smtClean="0"/>
              <a:t>knowledge</a:t>
            </a:r>
            <a:r>
              <a:rPr lang="en-GB" baseline="0" dirty="0" smtClean="0"/>
              <a:t> and </a:t>
            </a:r>
            <a:r>
              <a:rPr lang="en-GB" b="1" baseline="0" dirty="0" smtClean="0"/>
              <a:t>reduce complexity</a:t>
            </a:r>
            <a:r>
              <a:rPr lang="en-GB" baseline="0" dirty="0" smtClean="0"/>
              <a:t> are models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390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910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7051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767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amp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4644008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4644008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363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</a:t>
            </a:r>
            <a:r>
              <a:rPr lang="en-US" smtClean="0"/>
              <a:t>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17/06/2019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CEC5-4C03-4923-A6FA-1BDA356902B1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4"/>
            <a:ext cx="4032448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10" y="1124744"/>
            <a:ext cx="4032447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343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comments" Target="../comments/comment3.xml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jpe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19" Type="http://schemas.openxmlformats.org/officeDocument/2006/relationships/image" Target="../media/image56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gif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11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8" y="1304925"/>
            <a:ext cx="6536123" cy="48021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21823" y="1219200"/>
            <a:ext cx="1787809" cy="1203049"/>
          </a:xfrm>
          <a:prstGeom prst="wedgeRectCallout">
            <a:avLst>
              <a:gd name="adj1" fmla="val 66154"/>
              <a:gd name="adj2" fmla="val 787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471983" y="279779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182173" y="1972199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(scope)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9822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473393" y="9822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953640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473393" y="953640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36634" y="78764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Product Configuration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Line Engineering</a:t>
            </a:r>
            <a:endParaRPr lang="en-GB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149551">
            <a:off x="1780180" y="3774570"/>
            <a:ext cx="311861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1594" y="2100283"/>
            <a:ext cx="2940327" cy="16201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5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11594" y="2100284"/>
            <a:ext cx="2940327" cy="25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Goal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11593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Efficiency and Productivity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11760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Scalability and Complexity Handling</a:t>
            </a:r>
          </a:p>
        </p:txBody>
      </p:sp>
      <p:sp>
        <p:nvSpPr>
          <p:cNvPr id="18" name="Right Arrow 17"/>
          <p:cNvSpPr/>
          <p:nvPr/>
        </p:nvSpPr>
        <p:spPr bwMode="auto">
          <a:xfrm rot="1149551">
            <a:off x="3364968" y="3744471"/>
            <a:ext cx="262000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1594" y="3360423"/>
            <a:ext cx="2940327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dirty="0"/>
              <a:t>by improving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1508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8" grpId="0" animBg="1"/>
      <p:bldP spid="14" grpId="0" animBg="1"/>
      <p:bldP spid="15" grpId="0" animBg="1"/>
      <p:bldP spid="18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Product Line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503888" y="3240959"/>
            <a:ext cx="1080120" cy="23134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8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Interactive techniques for the configuration of large and complex feature models</a:t>
            </a:r>
            <a:r>
              <a:rPr lang="en-GB" sz="1400" dirty="0">
                <a:solidFill>
                  <a:schemeClr val="accent3"/>
                </a:solidFill>
              </a:rPr>
              <a:t> [BSP09]</a:t>
            </a:r>
          </a:p>
          <a:p>
            <a:r>
              <a:rPr lang="en-GB" dirty="0" smtClean="0"/>
              <a:t>Co-configuration of feature and component models</a:t>
            </a:r>
            <a:r>
              <a:rPr lang="en-GB" sz="1400" dirty="0">
                <a:solidFill>
                  <a:schemeClr val="accent3"/>
                </a:solidFill>
              </a:rPr>
              <a:t> [BPK09]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2027" y="1988840"/>
            <a:ext cx="1188610" cy="1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2027" y="365874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 (continued)</a:t>
            </a:r>
            <a:endParaRPr lang="en-GB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2.5D and 3D visualisations in</a:t>
            </a:r>
            <a:br>
              <a:rPr lang="en-GB" dirty="0" smtClean="0"/>
            </a:br>
            <a:r>
              <a:rPr lang="en-GB" dirty="0" smtClean="0"/>
              <a:t>PLE configuration</a:t>
            </a:r>
            <a:br>
              <a:rPr lang="en-GB" dirty="0" smtClean="0"/>
            </a:br>
            <a:r>
              <a:rPr lang="en-GB" sz="1400" dirty="0">
                <a:solidFill>
                  <a:schemeClr val="accent3"/>
                </a:solidFill>
              </a:rPr>
              <a:t>[CNP+08, CBH+09, CTB+09, CBH10, CHT+10]</a:t>
            </a:r>
          </a:p>
          <a:p>
            <a:r>
              <a:rPr lang="en-GB" dirty="0" smtClean="0"/>
              <a:t>Visualisation of product attributes during configuration </a:t>
            </a:r>
            <a:r>
              <a:rPr lang="en-GB" sz="1400" dirty="0">
                <a:solidFill>
                  <a:schemeClr val="accent3"/>
                </a:solidFill>
              </a:rPr>
              <a:t>[ScBo10]</a:t>
            </a:r>
            <a:endParaRPr lang="en-GB" sz="1600" dirty="0">
              <a:solidFill>
                <a:schemeClr val="accent3"/>
              </a:solidFill>
            </a:endParaRP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2008" y="1808820"/>
            <a:ext cx="2100233" cy="169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2008" y="372903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</a:t>
            </a:r>
            <a:r>
              <a:rPr lang="de-DE" sz="1400" dirty="0"/>
              <a:t>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28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2.2</a:t>
            </a:r>
            <a:r>
              <a:rPr lang="de-DE" smtClean="0"/>
              <a:t> Product Derivation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3</a:t>
            </a:fld>
            <a:endParaRPr lang="en-IE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751827"/>
            <a:ext cx="3067544" cy="1936959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Product Line Engineering:</a:t>
            </a:r>
            <a:br>
              <a:rPr lang="en-GB" sz="24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6" name="Rounded Rectangle 5"/>
          <p:cNvSpPr/>
          <p:nvPr/>
        </p:nvSpPr>
        <p:spPr>
          <a:xfrm>
            <a:off x="5698383" y="3233585"/>
            <a:ext cx="1140127" cy="234499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</p:spTree>
    <p:extLst>
      <p:ext uri="{BB962C8B-B14F-4D97-AF65-F5344CB8AC3E}">
        <p14:creationId xmlns:p14="http://schemas.microsoft.com/office/powerpoint/2010/main" val="95044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7792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103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470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51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</a:t>
            </a:r>
            <a:r>
              <a:rPr lang="en-US"/>
              <a:t>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471" y="684164"/>
            <a:ext cx="7104879" cy="1107249"/>
          </a:xfrm>
        </p:spPr>
        <p:txBody>
          <a:bodyPr/>
          <a:lstStyle/>
          <a:p>
            <a:r>
              <a:rPr lang="en-GB" noProof="0" dirty="0" smtClean="0"/>
              <a:t>Models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5156716" y="2146973"/>
            <a:ext cx="1631290" cy="12966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0472" y="2146972"/>
            <a:ext cx="1500601" cy="13130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0472" y="3699043"/>
            <a:ext cx="1500601" cy="1987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5" y="3701091"/>
            <a:ext cx="1631290" cy="10219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5156717" y="4723011"/>
            <a:ext cx="1631289" cy="9777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39" y="3699043"/>
            <a:ext cx="1857004" cy="1453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emographic Chan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60" y="3699044"/>
            <a:ext cx="1840723" cy="1227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10472" y="1764407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0934" y="1764407"/>
            <a:ext cx="185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Demographic Change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56717" y="1764407"/>
            <a:ext cx="163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997439" y="1777641"/>
            <a:ext cx="185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pic>
        <p:nvPicPr>
          <p:cNvPr id="3" name="Picture 2" descr="Image result for apollo space flight trajector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40" y="2450328"/>
            <a:ext cx="1860641" cy="10096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33" y="2130111"/>
            <a:ext cx="1852250" cy="1313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-10376" y="4212051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Real World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" y="2602186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698797" y="3190126"/>
            <a:ext cx="6227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00"/>
                </a:solidFill>
              </a:rPr>
              <a:t>Total Population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52825" y="2823781"/>
            <a:ext cx="425450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0000FF"/>
                </a:solidFill>
              </a:rPr>
              <a:t>Death Rate</a:t>
            </a:r>
            <a:endParaRPr lang="en-GB" sz="7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0976" y="2395536"/>
            <a:ext cx="34644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FF"/>
                </a:solidFill>
              </a:rPr>
              <a:t>Birthrate</a:t>
            </a:r>
            <a:endParaRPr lang="en-GB" sz="7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</a:t>
            </a:r>
            <a:r>
              <a:rPr lang="en-US"/>
              <a:t>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46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88025" y="668074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sz="2800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Model”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System”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Purposeful Abstraction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75000"/>
                  </a:schemeClr>
                </a:solidFill>
              </a:rPr>
              <a:t>[Stahl and Voelter 2006; 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Pleuss 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  <a:endParaRPr lang="en-US" sz="1200" dirty="0">
              <a:latin typeface="+mj-lt"/>
            </a:endParaRP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670787" y="730046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Title 7"/>
          <p:cNvSpPr txBox="1">
            <a:spLocks/>
          </p:cNvSpPr>
          <p:nvPr/>
        </p:nvSpPr>
        <p:spPr>
          <a:xfrm>
            <a:off x="2788026" y="668074"/>
            <a:ext cx="4024255" cy="6006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/>
              <a:t>Model</a:t>
            </a:r>
            <a:r>
              <a:rPr lang="en-US" altLang="en-US" sz="2800" b="1" u="sng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-driven</a:t>
            </a:r>
            <a:r>
              <a:rPr lang="en-US" altLang="en-US" sz="2800" dirty="0"/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</a:t>
            </a:r>
            <a:r>
              <a:rPr lang="de-DE" smtClean="0"/>
              <a:t>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52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Machine Learing in Configuration</a:t>
            </a:r>
          </a:p>
          <a:p>
            <a:pPr lvl="1"/>
            <a:r>
              <a:rPr lang="en-US" smtClean="0"/>
              <a:t>E.g., learning a configuration space from a limited number of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Given constraints and objectives</a:t>
            </a:r>
          </a:p>
          <a:p>
            <a:r>
              <a:rPr lang="en-US" smtClean="0"/>
              <a:t>Generate large number of potential designs (e.g., network structure, software architecture)</a:t>
            </a:r>
          </a:p>
          <a:p>
            <a:r>
              <a:rPr lang="en-US" smtClean="0"/>
              <a:t>How to find and choose good designs?</a:t>
            </a:r>
          </a:p>
          <a:p>
            <a:r>
              <a:rPr lang="en-US" smtClean="0"/>
              <a:t>How to find similar ones?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8" y="3668448"/>
            <a:ext cx="2896537" cy="2041260"/>
          </a:xfrm>
        </p:spPr>
      </p:pic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82575" y="1660617"/>
            <a:ext cx="660073" cy="1888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  <p:pic>
        <p:nvPicPr>
          <p:cNvPr id="15" name="Content Placeholder 4" descr="parkingAssistant_minimal.mdl.png"/>
          <p:cNvPicPr>
            <a:picLocks noGrp="1" noChangeAspect="1"/>
          </p:cNvPicPr>
          <p:nvPr>
            <p:ph sz="half" idx="15"/>
          </p:nvPr>
        </p:nvPicPr>
        <p:blipFill>
          <a:blip r:embed="rId3" cstate="print"/>
          <a:stretch>
            <a:fillRect/>
          </a:stretch>
        </p:blipFill>
        <p:spPr>
          <a:xfrm>
            <a:off x="4631532" y="3871009"/>
            <a:ext cx="3360208" cy="1636138"/>
          </a:xfrm>
          <a:prstGeom prst="rect">
            <a:avLst/>
          </a:prstGeom>
        </p:spPr>
      </p:pic>
      <p:pic>
        <p:nvPicPr>
          <p:cNvPr id="16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1532" y="2133708"/>
            <a:ext cx="3360208" cy="79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a „Model“?</a:t>
            </a:r>
            <a:endParaRPr lang="en-IE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2" y="1508787"/>
            <a:ext cx="1799339" cy="1572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1" y="4054487"/>
            <a:ext cx="1200133" cy="160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6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a „Model“?</a:t>
            </a:r>
            <a:endParaRPr lang="en-IE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Representation of Reality</a:t>
            </a:r>
          </a:p>
          <a:p>
            <a:r>
              <a:rPr lang="de-DE" dirty="0"/>
              <a:t>Abstraction</a:t>
            </a:r>
          </a:p>
          <a:p>
            <a:pPr lvl="1"/>
            <a:r>
              <a:rPr lang="de-DE" dirty="0"/>
              <a:t>Focusing on the relevant aspects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Modelling purpose</a:t>
            </a:r>
            <a:endParaRPr lang="en-IE" dirty="0"/>
          </a:p>
          <a:p>
            <a:pPr lvl="1"/>
            <a:r>
              <a:rPr lang="de-DE" dirty="0"/>
              <a:t>Intentionally ignoring irrelevant details</a:t>
            </a:r>
          </a:p>
          <a:p>
            <a:pPr lvl="1"/>
            <a:r>
              <a:rPr lang="de-DE" dirty="0"/>
              <a:t>Avoiding complexity and costs of reality</a:t>
            </a:r>
          </a:p>
        </p:txBody>
      </p:sp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2" y="1508787"/>
            <a:ext cx="1799339" cy="1572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1" y="4054487"/>
            <a:ext cx="1200133" cy="160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Many Variants</a:t>
            </a:r>
            <a:endParaRPr lang="en-GB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73827"/>
            <a:ext cx="8429625" cy="3092959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1185</TotalTime>
  <Words>1152</Words>
  <Application>Microsoft Office PowerPoint</Application>
  <PresentationFormat>On-screen Show (4:3)</PresentationFormat>
  <Paragraphs>295</Paragraphs>
  <Slides>60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Open Sans</vt:lpstr>
      <vt:lpstr>Open Sans Semibold</vt:lpstr>
      <vt:lpstr>Symbol</vt:lpstr>
      <vt:lpstr>Times</vt:lpstr>
      <vt:lpstr>Wingdings</vt:lpstr>
      <vt:lpstr>LeroResearchCentretemplate2015-Final</vt:lpstr>
      <vt:lpstr>Software Product Line Engineering in Safety-critical Domains</vt:lpstr>
      <vt:lpstr>1 Motivation</vt:lpstr>
      <vt:lpstr>PowerPoint Presentation</vt:lpstr>
      <vt:lpstr>Models</vt:lpstr>
      <vt:lpstr>Model-driven Engineering</vt:lpstr>
      <vt:lpstr>What is a „Model“?</vt:lpstr>
      <vt:lpstr>What is a „Model“?</vt:lpstr>
      <vt:lpstr>Many Variants</vt:lpstr>
      <vt:lpstr>Origin of Product Lines</vt:lpstr>
      <vt:lpstr>Product Lines</vt:lpstr>
      <vt:lpstr>Product Lines</vt:lpstr>
      <vt:lpstr>2 Software Product Line Engineering 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2.1 Product Configuration</vt:lpstr>
      <vt:lpstr>Product Line Engineering</vt:lpstr>
      <vt:lpstr>Product Line Engineering</vt:lpstr>
      <vt:lpstr>Visualisation Techniques</vt:lpstr>
      <vt:lpstr>Visualisation Techniques (continued)</vt:lpstr>
      <vt:lpstr>Product Configuration (Integration of concepts)</vt:lpstr>
      <vt:lpstr>Configuration of Product Variants</vt:lpstr>
      <vt:lpstr>Multi-Objective Optimisation</vt:lpstr>
      <vt:lpstr>Multi-Objective Optimisation</vt:lpstr>
      <vt:lpstr>Optimisation</vt:lpstr>
      <vt:lpstr>2.2 Product Derivation</vt:lpstr>
      <vt:lpstr>Product Line Engineering: Application Engineering</vt:lpstr>
      <vt:lpstr>Product Derivation in a Embedded Systems DSL</vt:lpstr>
      <vt:lpstr>Product Derivation in a Embedded Systems DSL</vt:lpstr>
      <vt:lpstr>Product Derivation in a Embedded Systems DSL</vt:lpstr>
      <vt:lpstr>3 Transition to SPLE</vt:lpstr>
      <vt:lpstr>PowerPoint Presentation</vt:lpstr>
      <vt:lpstr>Different Approaches to Product Lines</vt:lpstr>
      <vt:lpstr>SEI Adoption Factory Pattern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Verification and Testing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5 Current Research</vt:lpstr>
      <vt:lpstr>Application of Machine Learning</vt:lpstr>
      <vt:lpstr>Design Space Exploration</vt:lpstr>
      <vt:lpstr>Summary</vt:lpstr>
      <vt:lpstr>Summary</vt:lpstr>
      <vt:lpstr>Summary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22</cp:revision>
  <cp:lastPrinted>2017-04-04T15:19:26Z</cp:lastPrinted>
  <dcterms:created xsi:type="dcterms:W3CDTF">2019-06-16T21:24:07Z</dcterms:created>
  <dcterms:modified xsi:type="dcterms:W3CDTF">2019-06-17T22:26:06Z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